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7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8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9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10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1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2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90" r:id="rId2"/>
    <p:sldMasterId id="2147483713" r:id="rId3"/>
    <p:sldMasterId id="2147483735" r:id="rId4"/>
    <p:sldMasterId id="2147483755" r:id="rId5"/>
    <p:sldMasterId id="2147483774" r:id="rId6"/>
    <p:sldMasterId id="2147483808" r:id="rId7"/>
    <p:sldMasterId id="2147483825" r:id="rId8"/>
    <p:sldMasterId id="2147483843" r:id="rId9"/>
    <p:sldMasterId id="2147483848" r:id="rId10"/>
    <p:sldMasterId id="2147483854" r:id="rId11"/>
    <p:sldMasterId id="2147483863" r:id="rId12"/>
    <p:sldMasterId id="2147483869" r:id="rId13"/>
  </p:sldMasterIdLst>
  <p:notesMasterIdLst>
    <p:notesMasterId r:id="rId17"/>
  </p:notesMasterIdLst>
  <p:handoutMasterIdLst>
    <p:handoutMasterId r:id="rId18"/>
  </p:handoutMasterIdLst>
  <p:sldIdLst>
    <p:sldId id="805" r:id="rId14"/>
    <p:sldId id="813" r:id="rId15"/>
    <p:sldId id="806" r:id="rId16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sanna Slivensky" initials="SS" lastIdx="1" clrIdx="0">
    <p:extLst>
      <p:ext uri="{19B8F6BF-5375-455C-9EA6-DF929625EA0E}">
        <p15:presenceInfo xmlns:p15="http://schemas.microsoft.com/office/powerpoint/2012/main" userId="S-1-5-21-33062322-1650967225-3478506067-11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3D4"/>
    <a:srgbClr val="181618"/>
    <a:srgbClr val="BF01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2221" autoAdjust="0"/>
  </p:normalViewPr>
  <p:slideViewPr>
    <p:cSldViewPr>
      <p:cViewPr varScale="1">
        <p:scale>
          <a:sx n="76" d="100"/>
          <a:sy n="76" d="100"/>
        </p:scale>
        <p:origin x="10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694"/>
    </p:cViewPr>
  </p:sorterViewPr>
  <p:notesViewPr>
    <p:cSldViewPr>
      <p:cViewPr varScale="1">
        <p:scale>
          <a:sx n="60" d="100"/>
          <a:sy n="60" d="100"/>
        </p:scale>
        <p:origin x="3202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250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1" y="0"/>
            <a:ext cx="2889250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93E2C-5BD7-4561-80E7-8D6150CA8F85}" type="datetimeFigureOut">
              <a:rPr lang="en-GB" smtClean="0"/>
              <a:pPr/>
              <a:t>14/01/2019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630"/>
            <a:ext cx="2889250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1" y="9428630"/>
            <a:ext cx="2889250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B25B0-C9D9-4984-8108-1C916B1C3D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205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76B8C-F011-4CED-99C8-6CB0FC7D3800}" type="datetimeFigureOut">
              <a:rPr lang="de-AT" smtClean="0"/>
              <a:pPr/>
              <a:t>14.01.2019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6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6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43F55-105D-40B0-8323-259B875DF15E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93492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6451E-26AF-4B21-AADD-EF2A3DD1FC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092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196975"/>
            <a:ext cx="8291512" cy="792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1C722-7FA6-4C74-A9B2-1123934E7F09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20602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196975"/>
            <a:ext cx="8291512" cy="792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C177E-CDB5-4965-8E9D-3A103F9159FB}" type="datetimeFigureOut">
              <a:rPr lang="en-US"/>
              <a:pPr>
                <a:defRPr/>
              </a:pPr>
              <a:t>1/14/2019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8AEFD-330F-4FB2-83F9-544C09C29DD6}" type="slidenum">
              <a:rPr lang="en-US" altLang="de-DE"/>
              <a:pPr/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023613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362200"/>
            <a:ext cx="3810000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3810000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CB644-3688-4302-9D43-0994DA4C6455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76511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04216-2E7A-48FD-83A8-82754ED5D693}" type="datetimeFigureOut">
              <a:rPr lang="en-US"/>
              <a:pPr>
                <a:defRPr/>
              </a:pPr>
              <a:t>1/14/2019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F15FE-106D-49B9-ACF4-FBF756A1DEBF}" type="slidenum">
              <a:rPr lang="en-US" altLang="de-DE"/>
              <a:pPr/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621532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6451E-26AF-4B21-AADD-EF2A3DD1FC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39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37016-67AF-4C13-B70C-F7090EAAAC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3665-2D10-4335-A67D-5CB841C6CD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208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556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88625"/>
            <a:ext cx="7272486" cy="792000"/>
          </a:xfrm>
        </p:spPr>
        <p:txBody>
          <a:bodyPr/>
          <a:lstStyle/>
          <a:p>
            <a:r>
              <a:rPr lang="fr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1600200"/>
            <a:ext cx="4038600" cy="45259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Mastertextformat bearbeiten</a:t>
            </a:r>
          </a:p>
          <a:p>
            <a:pPr lvl="1"/>
            <a:r>
              <a:rPr lang="fr-CH"/>
              <a:t>Zweite Ebene</a:t>
            </a:r>
          </a:p>
          <a:p>
            <a:pPr lvl="2"/>
            <a:r>
              <a:rPr lang="fr-CH"/>
              <a:t>Dritte Ebene</a:t>
            </a:r>
          </a:p>
          <a:p>
            <a:pPr lvl="3"/>
            <a:r>
              <a:rPr lang="fr-CH"/>
              <a:t>Vierte Ebene</a:t>
            </a:r>
          </a:p>
          <a:p>
            <a:pPr lvl="4"/>
            <a:r>
              <a:rPr lang="fr-CH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81550" y="1600200"/>
            <a:ext cx="4038600" cy="45259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Mastertextformat bearbeiten</a:t>
            </a:r>
          </a:p>
          <a:p>
            <a:pPr lvl="1"/>
            <a:r>
              <a:rPr lang="fr-CH"/>
              <a:t>Zweite Ebene</a:t>
            </a:r>
          </a:p>
          <a:p>
            <a:pPr lvl="2"/>
            <a:r>
              <a:rPr lang="fr-CH"/>
              <a:t>Dritte Ebene</a:t>
            </a:r>
          </a:p>
          <a:p>
            <a:pPr lvl="3"/>
            <a:r>
              <a:rPr lang="fr-CH"/>
              <a:t>Vierte Ebene</a:t>
            </a:r>
          </a:p>
          <a:p>
            <a:pPr lvl="4"/>
            <a:r>
              <a:rPr lang="fr-CH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305989" y="6595099"/>
            <a:ext cx="702074" cy="215444"/>
          </a:xfrm>
          <a:prstGeom prst="rect">
            <a:avLst/>
          </a:prstGeom>
        </p:spPr>
        <p:txBody>
          <a:bodyPr/>
          <a:lstStyle/>
          <a:p>
            <a:fld id="{D7C3DB62-A089-4FA5-95A1-5A77C0697384}" type="datetime1">
              <a:rPr lang="de-DE">
                <a:solidFill>
                  <a:srgbClr val="666666"/>
                </a:solidFill>
              </a:rPr>
              <a:pPr/>
              <a:t>14.01.2019</a:t>
            </a:fld>
            <a:endParaRPr>
              <a:solidFill>
                <a:srgbClr val="666666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008062" y="6595099"/>
            <a:ext cx="5544157" cy="215444"/>
          </a:xfrm>
          <a:prstGeom prst="rect">
            <a:avLst/>
          </a:prstGeom>
        </p:spPr>
        <p:txBody>
          <a:bodyPr/>
          <a:lstStyle/>
          <a:p>
            <a:endParaRPr>
              <a:solidFill>
                <a:srgbClr val="666666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>
                <a:solidFill>
                  <a:srgbClr val="666666"/>
                </a:solidFill>
              </a:rPr>
              <a:pPr/>
              <a:t>‹#›</a:t>
            </a:fld>
            <a:endParaRPr lang="de-DE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772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6451E-26AF-4B21-AADD-EF2A3DD1FC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1366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37016-67AF-4C13-B70C-F7090EAAAC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3665-2D10-4335-A67D-5CB841C6CD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269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3665-2D10-4335-A67D-5CB841C6CD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4479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629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88625"/>
            <a:ext cx="7272486" cy="792000"/>
          </a:xfrm>
        </p:spPr>
        <p:txBody>
          <a:bodyPr/>
          <a:lstStyle/>
          <a:p>
            <a:r>
              <a:rPr lang="fr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1600200"/>
            <a:ext cx="4038600" cy="45259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Mastertextformat bearbeiten</a:t>
            </a:r>
          </a:p>
          <a:p>
            <a:pPr lvl="1"/>
            <a:r>
              <a:rPr lang="fr-CH"/>
              <a:t>Zweite Ebene</a:t>
            </a:r>
          </a:p>
          <a:p>
            <a:pPr lvl="2"/>
            <a:r>
              <a:rPr lang="fr-CH"/>
              <a:t>Dritte Ebene</a:t>
            </a:r>
          </a:p>
          <a:p>
            <a:pPr lvl="3"/>
            <a:r>
              <a:rPr lang="fr-CH"/>
              <a:t>Vierte Ebene</a:t>
            </a:r>
          </a:p>
          <a:p>
            <a:pPr lvl="4"/>
            <a:r>
              <a:rPr lang="fr-CH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81550" y="1600200"/>
            <a:ext cx="4038600" cy="45259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Mastertextformat bearbeiten</a:t>
            </a:r>
          </a:p>
          <a:p>
            <a:pPr lvl="1"/>
            <a:r>
              <a:rPr lang="fr-CH"/>
              <a:t>Zweite Ebene</a:t>
            </a:r>
          </a:p>
          <a:p>
            <a:pPr lvl="2"/>
            <a:r>
              <a:rPr lang="fr-CH"/>
              <a:t>Dritte Ebene</a:t>
            </a:r>
          </a:p>
          <a:p>
            <a:pPr lvl="3"/>
            <a:r>
              <a:rPr lang="fr-CH"/>
              <a:t>Vierte Ebene</a:t>
            </a:r>
          </a:p>
          <a:p>
            <a:pPr lvl="4"/>
            <a:r>
              <a:rPr lang="fr-CH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305989" y="6595099"/>
            <a:ext cx="702074" cy="215444"/>
          </a:xfrm>
          <a:prstGeom prst="rect">
            <a:avLst/>
          </a:prstGeom>
        </p:spPr>
        <p:txBody>
          <a:bodyPr/>
          <a:lstStyle/>
          <a:p>
            <a:fld id="{D7C3DB62-A089-4FA5-95A1-5A77C0697384}" type="datetime1">
              <a:rPr lang="de-DE">
                <a:solidFill>
                  <a:srgbClr val="666666"/>
                </a:solidFill>
              </a:rPr>
              <a:pPr/>
              <a:t>14.01.2019</a:t>
            </a:fld>
            <a:endParaRPr>
              <a:solidFill>
                <a:srgbClr val="666666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008062" y="6595099"/>
            <a:ext cx="5544157" cy="215444"/>
          </a:xfrm>
          <a:prstGeom prst="rect">
            <a:avLst/>
          </a:prstGeom>
        </p:spPr>
        <p:txBody>
          <a:bodyPr/>
          <a:lstStyle/>
          <a:p>
            <a:endParaRPr>
              <a:solidFill>
                <a:srgbClr val="666666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>
                <a:solidFill>
                  <a:srgbClr val="666666"/>
                </a:solidFill>
              </a:rPr>
              <a:pPr/>
              <a:t>‹#›</a:t>
            </a:fld>
            <a:endParaRPr lang="de-DE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4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6451E-26AF-4B21-AADD-EF2A3DD1FC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4031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37016-67AF-4C13-B70C-F7090EAAAC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3665-2D10-4335-A67D-5CB841C6CD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0125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1158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AA6EB2-7B9C-4654-ABCE-9899C9B0050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14.01.2019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B597-05C1-4375-9327-25A0B26FFC7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1749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2809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620688"/>
            <a:ext cx="8291512" cy="7921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9" y="1556794"/>
            <a:ext cx="8291512" cy="41044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92435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0928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0741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00399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620688"/>
            <a:ext cx="8291512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6104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06104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1618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5ACC06-80A5-49DA-967D-E0C3A2A3D4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440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620688"/>
            <a:ext cx="8291512" cy="7921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48637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48637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75212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68044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510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46020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29815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22116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44478"/>
            <a:ext cx="5486400" cy="31677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2"/>
            <a:ext cx="9144000" cy="504847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39553" y="44626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AT" sz="6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AT" sz="18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 Call for </a:t>
            </a:r>
            <a:r>
              <a:rPr lang="de-AT" sz="18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submissions</a:t>
            </a:r>
            <a:r>
              <a:rPr lang="en-GB" sz="18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 for the ECML Programme 2016-19 </a:t>
            </a:r>
            <a:endParaRPr lang="de-AT" sz="18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1654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6508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0" b="19151"/>
          <a:stretch/>
        </p:blipFill>
        <p:spPr>
          <a:xfrm>
            <a:off x="4058" y="0"/>
            <a:ext cx="9139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7050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7527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77204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4350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6451E-26AF-4B21-AADD-EF2A3DD1FC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2019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65732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6708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02371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620688"/>
            <a:ext cx="8291512" cy="7921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9" y="1556794"/>
            <a:ext cx="8291512" cy="41044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53176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0928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0741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43339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620688"/>
            <a:ext cx="8291512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6104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06104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77691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620688"/>
            <a:ext cx="8291512" cy="7921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48637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48637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42172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87543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6491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46020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29815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6749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37016-67AF-4C13-B70C-F7090EAAAC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3665-2D10-4335-A67D-5CB841C6CD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3091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44478"/>
            <a:ext cx="5486400" cy="31677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2"/>
            <a:ext cx="9144000" cy="504847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39553" y="44626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AT" sz="6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AT" sz="18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 Call for </a:t>
            </a:r>
            <a:r>
              <a:rPr lang="de-AT" sz="18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submissions</a:t>
            </a:r>
            <a:r>
              <a:rPr lang="en-GB" sz="18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 for the ECML Programme 2016-19 </a:t>
            </a:r>
            <a:endParaRPr lang="de-AT" sz="18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8638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8642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0" b="19151"/>
          <a:stretch/>
        </p:blipFill>
        <p:spPr>
          <a:xfrm>
            <a:off x="4058" y="0"/>
            <a:ext cx="9139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468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9702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66646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54281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1842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74230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6451E-26AF-4B21-AADD-EF2A3DD1FC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529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37016-67AF-4C13-B70C-F7090EAAAC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3665-2D10-4335-A67D-5CB841C6CD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772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8154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9443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1" cy="6866467"/>
            <a:chOff x="0" y="-8467"/>
            <a:chExt cx="12192001" cy="6866467"/>
          </a:xfrm>
        </p:grpSpPr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802034" y="-8467"/>
              <a:ext cx="2389965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52875" y="3048000"/>
              <a:ext cx="323912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10232571" y="-8467"/>
              <a:ext cx="195625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602686" y="-8467"/>
              <a:ext cx="1586138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9938474" y="3589867"/>
              <a:ext cx="2250352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ct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09063" y="5755958"/>
            <a:ext cx="1505594" cy="103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657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6778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0427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547920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graphicFrame>
        <p:nvGraphicFramePr>
          <p:cNvPr id="3" name="Table 2"/>
          <p:cNvGraphicFramePr>
            <a:graphicFrameLocks noGrp="1"/>
          </p:cNvGraphicFramePr>
          <p:nvPr userDrawn="1">
            <p:extLst/>
          </p:nvPr>
        </p:nvGraphicFramePr>
        <p:xfrm>
          <a:off x="859502" y="2628476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6328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1" cy="6866467"/>
            <a:chOff x="0" y="-8467"/>
            <a:chExt cx="12192001" cy="6866467"/>
          </a:xfrm>
        </p:grpSpPr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802034" y="-8467"/>
              <a:ext cx="2389965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52875" y="3048000"/>
              <a:ext cx="323912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10232571" y="-8467"/>
              <a:ext cx="195625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602686" y="-8467"/>
              <a:ext cx="1586138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9938474" y="3589867"/>
              <a:ext cx="2250352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ct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09063" y="5755958"/>
            <a:ext cx="1505594" cy="103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435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221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64225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93089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2"/>
          <p:cNvSpPr/>
          <p:nvPr userDrawn="1"/>
        </p:nvSpPr>
        <p:spPr>
          <a:xfrm>
            <a:off x="468313" y="2205038"/>
            <a:ext cx="8351837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/>
            </a:r>
            <a:b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		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	</a:t>
            </a:r>
            <a:endParaRPr lang="en-IE" i="1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E" i="1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			</a:t>
            </a:r>
            <a:r>
              <a:rPr lang="de-DE" sz="2000" i="1" cap="all" dirty="0">
                <a:solidFill>
                  <a:prstClr val="black"/>
                </a:solidFill>
                <a:latin typeface="Calibri"/>
              </a:rPr>
              <a:t>			</a:t>
            </a:r>
            <a:endParaRPr lang="en-US" sz="2000" i="1" cap="all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hthoek 4"/>
          <p:cNvSpPr>
            <a:spLocks noChangeArrowheads="1"/>
          </p:cNvSpPr>
          <p:nvPr userDrawn="1"/>
        </p:nvSpPr>
        <p:spPr bwMode="auto">
          <a:xfrm>
            <a:off x="107950" y="333375"/>
            <a:ext cx="89281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b="1" dirty="0">
              <a:solidFill>
                <a:srgbClr val="0070C0"/>
              </a:solidFill>
              <a:latin typeface="Calibri" pitchFamily="34" charset="0"/>
            </a:endParaRPr>
          </a:p>
          <a:p>
            <a:pPr algn="ctr"/>
            <a:endParaRPr lang="de-AT" sz="2400" b="1" dirty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endParaRPr lang="de-AT" sz="2400" b="1" dirty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endParaRPr lang="en-US" sz="24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331913" y="6308725"/>
            <a:ext cx="2895600" cy="365125"/>
          </a:xfrm>
        </p:spPr>
        <p:txBody>
          <a:bodyPr/>
          <a:lstStyle>
            <a:lvl1pPr fontAlgn="auto"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776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graphicFrame>
        <p:nvGraphicFramePr>
          <p:cNvPr id="3" name="Table 2"/>
          <p:cNvGraphicFramePr>
            <a:graphicFrameLocks noGrp="1"/>
          </p:cNvGraphicFramePr>
          <p:nvPr userDrawn="1">
            <p:extLst/>
          </p:nvPr>
        </p:nvGraphicFramePr>
        <p:xfrm>
          <a:off x="859502" y="2628476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9743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1" cy="6866467"/>
            <a:chOff x="0" y="-8467"/>
            <a:chExt cx="12192001" cy="6866467"/>
          </a:xfrm>
        </p:grpSpPr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802034" y="-8467"/>
              <a:ext cx="2389965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52875" y="3048000"/>
              <a:ext cx="323912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10232571" y="-8467"/>
              <a:ext cx="195625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602686" y="-8467"/>
              <a:ext cx="1586138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9938474" y="3589867"/>
              <a:ext cx="2250352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ct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09063" y="5755958"/>
            <a:ext cx="1505594" cy="103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415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3656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7955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45221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graphicFrame>
        <p:nvGraphicFramePr>
          <p:cNvPr id="3" name="Table 2"/>
          <p:cNvGraphicFramePr>
            <a:graphicFrameLocks noGrp="1"/>
          </p:cNvGraphicFramePr>
          <p:nvPr userDrawn="1">
            <p:extLst/>
          </p:nvPr>
        </p:nvGraphicFramePr>
        <p:xfrm>
          <a:off x="859502" y="2628476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6682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1" cy="6866467"/>
            <a:chOff x="0" y="-8467"/>
            <a:chExt cx="12192001" cy="6866467"/>
          </a:xfrm>
        </p:grpSpPr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802034" y="-8467"/>
              <a:ext cx="2389965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52875" y="3048000"/>
              <a:ext cx="323912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10232571" y="-8467"/>
              <a:ext cx="195625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602686" y="-8467"/>
              <a:ext cx="1586138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9938474" y="3589867"/>
              <a:ext cx="2250352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ct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160776" y="5755958"/>
            <a:ext cx="1553880" cy="110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696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6742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288" y="908721"/>
            <a:ext cx="8291512" cy="7920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291264" cy="410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331913" y="6308725"/>
            <a:ext cx="2895600" cy="365125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7345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908721"/>
            <a:ext cx="8291512" cy="7920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291264" cy="410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C7935-C6B5-424E-8ACD-E323523EE6B9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74670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6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6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.jpe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1.jpe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08112" y="600981"/>
            <a:ext cx="82915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1628800"/>
            <a:ext cx="8291512" cy="403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/>
              <a:t>Click to edit Master text styles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5ACC06-80A5-49DA-967D-E0C3A2A3D4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660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0" y="-8467"/>
            <a:ext cx="9144001" cy="6975323"/>
            <a:chOff x="0" y="-8467"/>
            <a:chExt cx="12192001" cy="6975323"/>
          </a:xfrm>
        </p:grpSpPr>
        <p:sp>
          <p:nvSpPr>
            <p:cNvPr id="30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5"/>
            <p:cNvSpPr/>
            <p:nvPr/>
          </p:nvSpPr>
          <p:spPr>
            <a:xfrm>
              <a:off x="9802034" y="-8467"/>
              <a:ext cx="2389965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/>
            <p:cNvSpPr/>
            <p:nvPr/>
          </p:nvSpPr>
          <p:spPr>
            <a:xfrm>
              <a:off x="8952875" y="3048000"/>
              <a:ext cx="323912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7"/>
            <p:cNvSpPr/>
            <p:nvPr/>
          </p:nvSpPr>
          <p:spPr>
            <a:xfrm>
              <a:off x="10221686" y="-8467"/>
              <a:ext cx="1967140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9"/>
            <p:cNvSpPr/>
            <p:nvPr/>
          </p:nvSpPr>
          <p:spPr>
            <a:xfrm>
              <a:off x="10602686" y="-8467"/>
              <a:ext cx="1586138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/>
            <p:cNvSpPr/>
            <p:nvPr/>
          </p:nvSpPr>
          <p:spPr>
            <a:xfrm>
              <a:off x="9938474" y="3589867"/>
              <a:ext cx="2250352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/>
            <p:cNvSpPr/>
            <p:nvPr/>
          </p:nvSpPr>
          <p:spPr>
            <a:xfrm rot="10800000" flipV="1">
              <a:off x="0" y="3145971"/>
              <a:ext cx="566057" cy="382088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595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209063" y="5782190"/>
            <a:ext cx="1505594" cy="10311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033" y="5902398"/>
            <a:ext cx="2044471" cy="73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2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0" y="-8467"/>
            <a:ext cx="9144001" cy="6975323"/>
            <a:chOff x="0" y="-8467"/>
            <a:chExt cx="12192001" cy="6975323"/>
          </a:xfrm>
        </p:grpSpPr>
        <p:sp>
          <p:nvSpPr>
            <p:cNvPr id="30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5"/>
            <p:cNvSpPr/>
            <p:nvPr/>
          </p:nvSpPr>
          <p:spPr>
            <a:xfrm>
              <a:off x="9802034" y="-8467"/>
              <a:ext cx="2389965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/>
            <p:cNvSpPr/>
            <p:nvPr/>
          </p:nvSpPr>
          <p:spPr>
            <a:xfrm>
              <a:off x="8952875" y="3048000"/>
              <a:ext cx="323912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7"/>
            <p:cNvSpPr/>
            <p:nvPr/>
          </p:nvSpPr>
          <p:spPr>
            <a:xfrm>
              <a:off x="10221686" y="-8467"/>
              <a:ext cx="1967140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9"/>
            <p:cNvSpPr/>
            <p:nvPr/>
          </p:nvSpPr>
          <p:spPr>
            <a:xfrm>
              <a:off x="10602686" y="-8467"/>
              <a:ext cx="1586138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/>
            <p:cNvSpPr/>
            <p:nvPr/>
          </p:nvSpPr>
          <p:spPr>
            <a:xfrm>
              <a:off x="9938474" y="3589867"/>
              <a:ext cx="2250352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/>
            <p:cNvSpPr/>
            <p:nvPr/>
          </p:nvSpPr>
          <p:spPr>
            <a:xfrm rot="10800000" flipV="1">
              <a:off x="0" y="3145971"/>
              <a:ext cx="566057" cy="382088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595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209063" y="5755958"/>
            <a:ext cx="1505594" cy="103118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486573" y="6133051"/>
            <a:ext cx="38127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CALL FOR PROPOSALS FOR THE ECML PROGRAMME 2020-2023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4977C1A-B32D-4C86-9221-16DB24A2148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033" y="5902398"/>
            <a:ext cx="2044471" cy="73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34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0" y="-8467"/>
            <a:ext cx="9144001" cy="6975323"/>
            <a:chOff x="0" y="-8467"/>
            <a:chExt cx="12192001" cy="6975323"/>
          </a:xfrm>
        </p:grpSpPr>
        <p:sp>
          <p:nvSpPr>
            <p:cNvPr id="30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5"/>
            <p:cNvSpPr/>
            <p:nvPr/>
          </p:nvSpPr>
          <p:spPr>
            <a:xfrm>
              <a:off x="9802034" y="-8467"/>
              <a:ext cx="2389965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/>
            <p:cNvSpPr/>
            <p:nvPr/>
          </p:nvSpPr>
          <p:spPr>
            <a:xfrm>
              <a:off x="8952875" y="3048000"/>
              <a:ext cx="323912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7"/>
            <p:cNvSpPr/>
            <p:nvPr/>
          </p:nvSpPr>
          <p:spPr>
            <a:xfrm>
              <a:off x="10221686" y="-8467"/>
              <a:ext cx="1967140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9"/>
            <p:cNvSpPr/>
            <p:nvPr/>
          </p:nvSpPr>
          <p:spPr>
            <a:xfrm>
              <a:off x="10602686" y="-8467"/>
              <a:ext cx="1586138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/>
            <p:cNvSpPr/>
            <p:nvPr/>
          </p:nvSpPr>
          <p:spPr>
            <a:xfrm>
              <a:off x="9938474" y="3589867"/>
              <a:ext cx="2250352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/>
            <p:cNvSpPr/>
            <p:nvPr/>
          </p:nvSpPr>
          <p:spPr>
            <a:xfrm rot="10800000" flipV="1">
              <a:off x="0" y="3145971"/>
              <a:ext cx="566057" cy="382088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595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209063" y="5755958"/>
            <a:ext cx="1505594" cy="103118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486573" y="6133051"/>
            <a:ext cx="38127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CALL FOR PROPOSALS FOR THE ECML PROGRAMME 2020-2023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A2513CA-B9B3-4310-B44B-64E658E6328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033" y="5902398"/>
            <a:ext cx="2044471" cy="73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0" y="-8467"/>
            <a:ext cx="9144001" cy="6975323"/>
            <a:chOff x="0" y="-8467"/>
            <a:chExt cx="12192001" cy="6975323"/>
          </a:xfrm>
        </p:grpSpPr>
        <p:sp>
          <p:nvSpPr>
            <p:cNvPr id="30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5"/>
            <p:cNvSpPr/>
            <p:nvPr/>
          </p:nvSpPr>
          <p:spPr>
            <a:xfrm>
              <a:off x="9802034" y="-8467"/>
              <a:ext cx="2389965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/>
            <p:cNvSpPr/>
            <p:nvPr/>
          </p:nvSpPr>
          <p:spPr>
            <a:xfrm>
              <a:off x="8952875" y="3048000"/>
              <a:ext cx="323912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7"/>
            <p:cNvSpPr/>
            <p:nvPr/>
          </p:nvSpPr>
          <p:spPr>
            <a:xfrm>
              <a:off x="10221686" y="-8467"/>
              <a:ext cx="1967140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9"/>
            <p:cNvSpPr/>
            <p:nvPr/>
          </p:nvSpPr>
          <p:spPr>
            <a:xfrm>
              <a:off x="10602686" y="-8467"/>
              <a:ext cx="1586138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/>
            <p:cNvSpPr/>
            <p:nvPr/>
          </p:nvSpPr>
          <p:spPr>
            <a:xfrm>
              <a:off x="9938474" y="3589867"/>
              <a:ext cx="2250352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/>
            <p:cNvSpPr/>
            <p:nvPr/>
          </p:nvSpPr>
          <p:spPr>
            <a:xfrm rot="10800000" flipV="1">
              <a:off x="0" y="3145971"/>
              <a:ext cx="566057" cy="382088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595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86573" y="6133051"/>
            <a:ext cx="3812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APPEL À PROPOSITIONS POUR LE PROGRAMME 2020-2023 DU CELV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160776" y="5755958"/>
            <a:ext cx="1553880" cy="11020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21A3EB5-C069-40B7-BA9E-442E50712BC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033" y="5902398"/>
            <a:ext cx="2044471" cy="73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5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08112" y="600981"/>
            <a:ext cx="82915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1628800"/>
            <a:ext cx="8291512" cy="403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/>
              <a:t>Click to edit Master text styles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5ACC06-80A5-49DA-967D-E0C3A2A3D4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1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ec-cooperation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2514600"/>
            <a:ext cx="829151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de-DE"/>
          </a:p>
          <a:p>
            <a:pPr lvl="0"/>
            <a:endParaRPr lang="en-US" altLang="de-DE"/>
          </a:p>
          <a:p>
            <a:pPr lvl="0"/>
            <a:endParaRPr lang="en-US" altLang="de-DE"/>
          </a:p>
          <a:p>
            <a:pPr lvl="0"/>
            <a:endParaRPr lang="en-US" altLang="de-DE"/>
          </a:p>
          <a:p>
            <a:pPr lvl="0"/>
            <a:r>
              <a:rPr lang="de-DE" altLang="de-DE"/>
              <a:t>ICT</a:t>
            </a:r>
            <a:endParaRPr lang="en-US" altLang="de-DE"/>
          </a:p>
          <a:p>
            <a:pPr lvl="0"/>
            <a:endParaRPr lang="en-US" altLang="de-DE"/>
          </a:p>
          <a:p>
            <a:pPr lvl="0"/>
            <a:endParaRPr lang="en-US" altLang="de-DE"/>
          </a:p>
          <a:p>
            <a:pPr lvl="0"/>
            <a:endParaRPr lang="en-US" altLang="de-DE"/>
          </a:p>
          <a:p>
            <a:pPr lvl="0"/>
            <a:endParaRPr lang="en-US" altLang="de-DE"/>
          </a:p>
          <a:p>
            <a:pPr lvl="0"/>
            <a:endParaRPr lang="en-US" altLang="de-DE"/>
          </a:p>
          <a:p>
            <a:pPr lvl="0"/>
            <a:endParaRPr lang="en-US" altLang="de-DE"/>
          </a:p>
          <a:p>
            <a:pPr lvl="0"/>
            <a:r>
              <a:rPr lang="en-US" altLang="de-DE"/>
              <a:t>	European Centre for Modern Languages and European Commission cooperation on</a:t>
            </a:r>
            <a:br>
              <a:rPr lang="en-US" altLang="de-DE"/>
            </a:br>
            <a:r>
              <a:rPr lang="en-US" altLang="de-DE"/>
              <a:t>	    INNOVATIVE METHODOLOGIES AND ASSESSMENT IN LANGUAGE LEARNING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base" hangingPunct="1">
              <a:spcBef>
                <a:spcPts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base" hangingPunct="1">
              <a:spcBef>
                <a:spcPts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7ECD86E7-3DFC-4CE9-93AE-B052757FEC09}" type="slidenum">
              <a:rPr lang="de-DE" altLang="de-DE"/>
              <a:pPr/>
              <a:t>‹#›</a:t>
            </a:fld>
            <a:endParaRPr lang="de-DE" altLang="de-DE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547813" y="188913"/>
            <a:ext cx="7200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de-DE" sz="120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1032" name="Rectangle 10"/>
          <p:cNvSpPr>
            <a:spLocks noChangeArrowheads="1"/>
          </p:cNvSpPr>
          <p:nvPr/>
        </p:nvSpPr>
        <p:spPr bwMode="auto">
          <a:xfrm>
            <a:off x="107950" y="6326188"/>
            <a:ext cx="7488238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ts val="1500"/>
              </a:lnSpc>
            </a:pPr>
            <a:endParaRPr lang="de-DE" sz="120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1033" name="Picture 8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935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0070C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algn="ctr" rtl="0" eaLnBrk="1" fontAlgn="base" hangingPunct="1">
        <a:lnSpc>
          <a:spcPts val="1500"/>
        </a:lnSpc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08112" y="600981"/>
            <a:ext cx="82915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1628800"/>
            <a:ext cx="8291512" cy="403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/>
              <a:t>Click to edit Master text styles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5ACC06-80A5-49DA-967D-E0C3A2A3D4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90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40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08112" y="600981"/>
            <a:ext cx="82915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1628800"/>
            <a:ext cx="8291512" cy="403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/>
              <a:t>Click to edit Master text styles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5ACC06-80A5-49DA-967D-E0C3A2A3D4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84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60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08112" y="600981"/>
            <a:ext cx="82915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1628800"/>
            <a:ext cx="8291512" cy="403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/>
              <a:t>Click to edit Master text styles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5ACC06-80A5-49DA-967D-E0C3A2A3D4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33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9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95289" y="1196977"/>
            <a:ext cx="82915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9" y="2133602"/>
            <a:ext cx="8291512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A3C00E-8954-4820-9BAE-56FB4F8A5B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" y="2904"/>
            <a:ext cx="9139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0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95289" y="1196977"/>
            <a:ext cx="82915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9" y="2133602"/>
            <a:ext cx="8291512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A3C00E-8954-4820-9BAE-56FB4F8A5B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" y="2904"/>
            <a:ext cx="9139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93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08112" y="600981"/>
            <a:ext cx="82915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1628800"/>
            <a:ext cx="8291512" cy="403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/>
              <a:t>Click to edit Master text styles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5ACC06-80A5-49DA-967D-E0C3A2A3D4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9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3568" y="2924944"/>
            <a:ext cx="6192688" cy="2232248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 soutien du CELV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2675" t="90319" r="51575" b="4641"/>
          <a:stretch/>
        </p:blipFill>
        <p:spPr>
          <a:xfrm>
            <a:off x="2825806" y="1772816"/>
            <a:ext cx="1908212" cy="3816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4012" t="23540" r="42913" b="55040"/>
          <a:stretch/>
        </p:blipFill>
        <p:spPr>
          <a:xfrm>
            <a:off x="2267744" y="390263"/>
            <a:ext cx="3024336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4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Quel soutien est fourni par le CELV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1556792"/>
            <a:ext cx="6642719" cy="3720653"/>
          </a:xfrm>
        </p:spPr>
        <p:txBody>
          <a:bodyPr>
            <a:normAutofit fontScale="40000" lnSpcReduction="20000"/>
          </a:bodyPr>
          <a:lstStyle/>
          <a:p>
            <a:pPr marL="0"/>
            <a:r>
              <a:rPr lang="fr-FR" sz="4500" b="1" dirty="0">
                <a:solidFill>
                  <a:schemeClr val="accent1"/>
                </a:solidFill>
                <a:ea typeface="+mj-ea"/>
                <a:cs typeface="+mj-cs"/>
              </a:rPr>
              <a:t>Un environnement optimisé pour votre projet</a:t>
            </a:r>
          </a:p>
          <a:p>
            <a:pPr marL="0"/>
            <a:endParaRPr lang="fr-FR" sz="1950" b="1" dirty="0">
              <a:solidFill>
                <a:schemeClr val="accent1"/>
              </a:solidFill>
              <a:ea typeface="+mj-ea"/>
              <a:cs typeface="+mj-cs"/>
            </a:endParaRPr>
          </a:p>
          <a:p>
            <a:pPr>
              <a:spcBef>
                <a:spcPts val="0"/>
              </a:spcBef>
              <a:buSzTx/>
              <a:buFont typeface="Wingdings" panose="05000000000000000000" pitchFamily="2" charset="2"/>
              <a:buChar char="Ø"/>
            </a:pPr>
            <a:r>
              <a:rPr lang="fr-FR" sz="3800" b="1" dirty="0">
                <a:solidFill>
                  <a:schemeClr val="tx1"/>
                </a:solidFill>
              </a:rPr>
              <a:t>Gestion logistique, administrative et financière du projet par le CELV</a:t>
            </a:r>
          </a:p>
          <a:p>
            <a:pPr>
              <a:lnSpc>
                <a:spcPct val="170000"/>
              </a:lnSpc>
              <a:spcBef>
                <a:spcPts val="0"/>
              </a:spcBef>
              <a:buSzTx/>
              <a:buFontTx/>
              <a:buChar char="-"/>
            </a:pPr>
            <a:r>
              <a:rPr lang="fr-FR" sz="3800" dirty="0">
                <a:solidFill>
                  <a:schemeClr val="tx1"/>
                </a:solidFill>
              </a:rPr>
              <a:t>pour que les équipes puissent se concentrer exclusivement sur le contenu</a:t>
            </a:r>
          </a:p>
          <a:p>
            <a:pPr>
              <a:lnSpc>
                <a:spcPct val="150000"/>
              </a:lnSpc>
              <a:spcBef>
                <a:spcPts val="0"/>
              </a:spcBef>
              <a:buSzTx/>
              <a:buFontTx/>
              <a:buChar char="-"/>
            </a:pPr>
            <a:endParaRPr lang="fr-FR" sz="3800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  <a:buSzTx/>
              <a:buFont typeface="Wingdings" panose="05000000000000000000" pitchFamily="2" charset="2"/>
              <a:buChar char="Ø"/>
            </a:pPr>
            <a:r>
              <a:rPr lang="fr-FR" sz="3800" b="1" dirty="0">
                <a:solidFill>
                  <a:schemeClr val="tx1"/>
                </a:solidFill>
              </a:rPr>
              <a:t>Accès à l’expertise et aux réseaux dans 33 Etats membres et au-delà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SzTx/>
              <a:buFontTx/>
              <a:buChar char="-"/>
            </a:pPr>
            <a:r>
              <a:rPr lang="fr-FR" sz="3800" dirty="0">
                <a:solidFill>
                  <a:schemeClr val="tx1"/>
                </a:solidFill>
              </a:rPr>
              <a:t>    un contexte unique pour l’élaboration et la mise à l'essai de nouvelles approches</a:t>
            </a:r>
            <a:r>
              <a:rPr lang="fr-FR" sz="3800" dirty="0">
                <a:solidFill>
                  <a:prstClr val="black"/>
                </a:solidFill>
              </a:rPr>
              <a:t/>
            </a:r>
            <a:br>
              <a:rPr lang="fr-FR" sz="3800" dirty="0">
                <a:solidFill>
                  <a:prstClr val="black"/>
                </a:solidFill>
              </a:rPr>
            </a:br>
            <a:endParaRPr lang="fr-FR" sz="3800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  <a:buSzTx/>
              <a:buFont typeface="Wingdings" panose="05000000000000000000" pitchFamily="2" charset="2"/>
              <a:buChar char="Ø"/>
            </a:pPr>
            <a:r>
              <a:rPr lang="fr-FR" sz="3800" b="1" dirty="0">
                <a:solidFill>
                  <a:schemeClr val="tx1"/>
                </a:solidFill>
              </a:rPr>
              <a:t>Conseils et soutien tout au long du projet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SzTx/>
              <a:buNone/>
            </a:pPr>
            <a:r>
              <a:rPr lang="fr-FR" sz="3800" dirty="0">
                <a:solidFill>
                  <a:srgbClr val="92D050"/>
                </a:solidFill>
              </a:rPr>
              <a:t>- </a:t>
            </a:r>
            <a:r>
              <a:rPr lang="fr-FR" sz="3800" dirty="0">
                <a:solidFill>
                  <a:schemeClr val="tx1"/>
                </a:solidFill>
              </a:rPr>
              <a:t>   conseil et orientation au niveau gestion et évaluation du projet, 	développement du contenu, publication, promotion et diffusion</a:t>
            </a:r>
          </a:p>
        </p:txBody>
      </p:sp>
    </p:spTree>
    <p:extLst>
      <p:ext uri="{BB962C8B-B14F-4D97-AF65-F5344CB8AC3E}">
        <p14:creationId xmlns:p14="http://schemas.microsoft.com/office/powerpoint/2010/main" val="27161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Quel soutien est fourni par le CELV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2084611"/>
            <a:ext cx="6642719" cy="3171794"/>
          </a:xfrm>
        </p:spPr>
        <p:txBody>
          <a:bodyPr>
            <a:normAutofit/>
          </a:bodyPr>
          <a:lstStyle/>
          <a:p>
            <a:pPr marL="0">
              <a:lnSpc>
                <a:spcPct val="80000"/>
              </a:lnSpc>
            </a:pPr>
            <a:r>
              <a:rPr lang="fr-FR" sz="1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Un environnement optimisé pour votre projet</a:t>
            </a:r>
          </a:p>
          <a:p>
            <a:pPr>
              <a:lnSpc>
                <a:spcPct val="150000"/>
              </a:lnSpc>
              <a:spcBef>
                <a:spcPts val="0"/>
              </a:spcBef>
              <a:buClrTx/>
              <a:buSzTx/>
              <a:buFontTx/>
              <a:buChar char="-"/>
            </a:pPr>
            <a:endParaRPr lang="fr-FR" sz="750" b="1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SzTx/>
              <a:buFont typeface="Wingdings" panose="05000000000000000000" pitchFamily="2" charset="2"/>
              <a:buChar char="Ø"/>
            </a:pPr>
            <a:r>
              <a:rPr lang="fr-FR" sz="1500" b="1" dirty="0">
                <a:solidFill>
                  <a:prstClr val="black"/>
                </a:solidFill>
              </a:rPr>
              <a:t>Soutien technique et de conception pour transformer vos idées en ressources en ligne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SzTx/>
              <a:buNone/>
            </a:pPr>
            <a:r>
              <a:rPr lang="fr-FR" sz="1500" b="1" dirty="0">
                <a:solidFill>
                  <a:srgbClr val="92D050"/>
                </a:solidFill>
              </a:rPr>
              <a:t>- </a:t>
            </a:r>
            <a:r>
              <a:rPr lang="fr-FR" sz="1500" dirty="0">
                <a:solidFill>
                  <a:prstClr val="black"/>
                </a:solidFill>
              </a:rPr>
              <a:t>  expérience et expertise en matière de solutions basées sur le Web</a:t>
            </a:r>
            <a:endParaRPr lang="fr-FR" sz="750" b="1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SzTx/>
              <a:buFont typeface="Wingdings" panose="05000000000000000000" pitchFamily="2" charset="2"/>
              <a:buChar char="Ø"/>
            </a:pPr>
            <a:r>
              <a:rPr lang="fr-FR" sz="1500" b="1" dirty="0">
                <a:solidFill>
                  <a:prstClr val="black"/>
                </a:solidFill>
              </a:rPr>
              <a:t>Un coup de main supplémentaire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SzTx/>
              <a:buNone/>
            </a:pPr>
            <a:r>
              <a:rPr lang="fr-FR" sz="1500" b="1" dirty="0">
                <a:solidFill>
                  <a:srgbClr val="92D050"/>
                </a:solidFill>
              </a:rPr>
              <a:t>-</a:t>
            </a:r>
            <a:r>
              <a:rPr lang="fr-FR" sz="1500" b="1" dirty="0">
                <a:solidFill>
                  <a:prstClr val="black"/>
                </a:solidFill>
              </a:rPr>
              <a:t>   </a:t>
            </a:r>
            <a:r>
              <a:rPr lang="fr-FR" sz="1500" dirty="0">
                <a:solidFill>
                  <a:prstClr val="black"/>
                </a:solidFill>
              </a:rPr>
              <a:t>possibilité de demander une bourse de projet de 3 mois</a:t>
            </a:r>
          </a:p>
          <a:p>
            <a:pPr>
              <a:lnSpc>
                <a:spcPct val="150000"/>
              </a:lnSpc>
              <a:spcBef>
                <a:spcPts val="0"/>
              </a:spcBef>
              <a:buSzTx/>
              <a:buFontTx/>
              <a:buChar char="-"/>
            </a:pPr>
            <a:endParaRPr lang="fr-FR" sz="75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SzTx/>
              <a:buFont typeface="Wingdings" panose="05000000000000000000" pitchFamily="2" charset="2"/>
              <a:buChar char="Ø"/>
            </a:pPr>
            <a:r>
              <a:rPr lang="fr-FR" sz="1500" b="1" dirty="0">
                <a:solidFill>
                  <a:prstClr val="black"/>
                </a:solidFill>
              </a:rPr>
              <a:t>Une possible « vie au-delà » du projet</a:t>
            </a:r>
          </a:p>
          <a:p>
            <a:pPr>
              <a:lnSpc>
                <a:spcPct val="150000"/>
              </a:lnSpc>
              <a:spcBef>
                <a:spcPts val="0"/>
              </a:spcBef>
              <a:buSzTx/>
              <a:buFontTx/>
              <a:buChar char="-"/>
            </a:pPr>
            <a:r>
              <a:rPr lang="fr-FR" sz="1500" dirty="0">
                <a:solidFill>
                  <a:prstClr val="black"/>
                </a:solidFill>
              </a:rPr>
              <a:t>votre projet n’est peut-être que le début d’un parcours …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95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11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12.xml><?xml version="1.0" encoding="utf-8"?>
<a:theme xmlns:a="http://schemas.openxmlformats.org/drawingml/2006/main" name="3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13.xml><?xml version="1.0" encoding="utf-8"?>
<a:theme xmlns:a="http://schemas.openxmlformats.org/drawingml/2006/main" name="4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CML1">
  <a:themeElements>
    <a:clrScheme name="chris">
      <a:dk1>
        <a:sysClr val="windowText" lastClr="000000"/>
      </a:dk1>
      <a:lt1>
        <a:sysClr val="window" lastClr="FFFFFF"/>
      </a:lt1>
      <a:dk2>
        <a:srgbClr val="92D050"/>
      </a:dk2>
      <a:lt2>
        <a:srgbClr val="F4E7ED"/>
      </a:lt2>
      <a:accent1>
        <a:srgbClr val="E36305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206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Office Theme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206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</Words>
  <Application>Microsoft Office PowerPoint</Application>
  <PresentationFormat>On-screen Show (4:3)</PresentationFormat>
  <Paragraphs>21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3</vt:i4>
      </vt:variant>
    </vt:vector>
  </HeadingPairs>
  <TitlesOfParts>
    <vt:vector size="22" baseType="lpstr">
      <vt:lpstr>Arial</vt:lpstr>
      <vt:lpstr>Calibri</vt:lpstr>
      <vt:lpstr>Century Gothic</vt:lpstr>
      <vt:lpstr>Trebuchet MS</vt:lpstr>
      <vt:lpstr>Wingdings</vt:lpstr>
      <vt:lpstr>Wingdings 3</vt:lpstr>
      <vt:lpstr>7_Office Theme</vt:lpstr>
      <vt:lpstr>2_Office Theme</vt:lpstr>
      <vt:lpstr>ECML1</vt:lpstr>
      <vt:lpstr>3_Office Theme</vt:lpstr>
      <vt:lpstr>6_Office Theme</vt:lpstr>
      <vt:lpstr>4_Office Theme</vt:lpstr>
      <vt:lpstr>1_Office Theme</vt:lpstr>
      <vt:lpstr>5_Office Theme</vt:lpstr>
      <vt:lpstr>8_Office Theme</vt:lpstr>
      <vt:lpstr>Facet</vt:lpstr>
      <vt:lpstr>1_Facet</vt:lpstr>
      <vt:lpstr>3_Facet</vt:lpstr>
      <vt:lpstr>4_Facet</vt:lpstr>
      <vt:lpstr>PowerPoint Presentation</vt:lpstr>
      <vt:lpstr>Quel soutien est fourni par le CELV ?</vt:lpstr>
      <vt:lpstr>Quel soutien est fourni par le CELV ?</vt:lpstr>
    </vt:vector>
  </TitlesOfParts>
  <Company>ECML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Christian</dc:creator>
  <cp:lastModifiedBy>Susanna Slivensky</cp:lastModifiedBy>
  <cp:revision>971</cp:revision>
  <cp:lastPrinted>2019-01-14T11:03:03Z</cp:lastPrinted>
  <dcterms:created xsi:type="dcterms:W3CDTF">2011-11-11T11:03:57Z</dcterms:created>
  <dcterms:modified xsi:type="dcterms:W3CDTF">2019-01-14T11:07:29Z</dcterms:modified>
</cp:coreProperties>
</file>